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62" r:id="rId3"/>
    <p:sldId id="268" r:id="rId4"/>
    <p:sldId id="258" r:id="rId5"/>
    <p:sldId id="259" r:id="rId6"/>
    <p:sldId id="260" r:id="rId7"/>
    <p:sldId id="261"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A6E62B-46D5-4789-BDB0-74C24D6027BE}" type="datetimeFigureOut">
              <a:rPr lang="en-US" smtClean="0"/>
              <a:pPr/>
              <a:t>7/10/2013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B313CE-89D4-4752-9DDF-B1DA7EEFB07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7B0734-288A-4C4C-933D-492903B0096D}" type="datetimeFigureOut">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B0734-288A-4C4C-933D-492903B0096D}" type="datetimeFigureOut">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B0734-288A-4C4C-933D-492903B0096D}" type="datetimeFigureOut">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B0734-288A-4C4C-933D-492903B0096D}" type="datetimeFigureOut">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B0734-288A-4C4C-933D-492903B0096D}" type="datetimeFigureOut">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7B0734-288A-4C4C-933D-492903B0096D}" type="datetimeFigureOut">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7B0734-288A-4C4C-933D-492903B0096D}" type="datetimeFigureOut">
              <a:rPr lang="en-US" smtClean="0"/>
              <a:pPr/>
              <a:t>7/10/2013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7B0734-288A-4C4C-933D-492903B0096D}" type="datetimeFigureOut">
              <a:rPr lang="en-US" smtClean="0"/>
              <a:pPr/>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B0734-288A-4C4C-933D-492903B0096D}" type="datetimeFigureOut">
              <a:rPr lang="en-US" smtClean="0"/>
              <a:pPr/>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B0734-288A-4C4C-933D-492903B0096D}" type="datetimeFigureOut">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B0734-288A-4C4C-933D-492903B0096D}" type="datetimeFigureOut">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18E1F-3DD1-44D7-8C7D-7C324300F739}" type="slidenum">
              <a:rPr lang="en-US" smtClean="0"/>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B0734-288A-4C4C-933D-492903B0096D}" type="datetimeFigureOut">
              <a:rPr lang="en-US" smtClean="0"/>
              <a:pPr/>
              <a:t>7/10/2013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18E1F-3DD1-44D7-8C7D-7C324300F7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stretch>
            <a:fillRect/>
          </a:stretch>
        </p:blipFill>
        <p:spPr>
          <a:xfrm>
            <a:off x="0" y="25400"/>
            <a:ext cx="9144000" cy="6858000"/>
          </a:xfrm>
          <a:prstGeom prst="rect">
            <a:avLst/>
          </a:prstGeom>
        </p:spPr>
      </p:pic>
      <p:sp>
        <p:nvSpPr>
          <p:cNvPr id="6" name="Text Box 4"/>
          <p:cNvSpPr txBox="1">
            <a:spLocks noChangeArrowheads="1"/>
          </p:cNvSpPr>
          <p:nvPr/>
        </p:nvSpPr>
        <p:spPr bwMode="auto">
          <a:xfrm>
            <a:off x="0" y="5867401"/>
            <a:ext cx="9144000" cy="819151"/>
          </a:xfrm>
          <a:prstGeom prst="rect">
            <a:avLst/>
          </a:prstGeom>
          <a:noFill/>
          <a:ln w="9525">
            <a:noFill/>
            <a:miter lim="800000"/>
            <a:headEnd/>
            <a:tailEnd/>
          </a:ln>
          <a:effectLst/>
        </p:spPr>
        <p:txBody>
          <a:bodyPr/>
          <a:lstStyle/>
          <a:p>
            <a:pPr algn="ctr"/>
            <a:r>
              <a:rPr lang="en-US" sz="2800" b="1" dirty="0" err="1" smtClean="0">
                <a:solidFill>
                  <a:schemeClr val="bg1"/>
                </a:solidFill>
                <a:effectLst>
                  <a:outerShdw blurRad="38100" dist="38100" dir="2700000" algn="tl">
                    <a:srgbClr val="000000">
                      <a:alpha val="43137"/>
                    </a:srgbClr>
                  </a:outerShdw>
                </a:effectLst>
              </a:rPr>
              <a:t>Goreme</a:t>
            </a:r>
            <a:r>
              <a:rPr lang="en-US" sz="2800" b="1" dirty="0" smtClean="0">
                <a:solidFill>
                  <a:schemeClr val="bg1"/>
                </a:solidFill>
                <a:effectLst>
                  <a:outerShdw blurRad="38100" dist="38100" dir="2700000" algn="tl">
                    <a:srgbClr val="000000">
                      <a:alpha val="43137"/>
                    </a:srgbClr>
                  </a:outerShdw>
                </a:effectLst>
              </a:rPr>
              <a:t> Valley in Cappadocia</a:t>
            </a:r>
          </a:p>
          <a:p>
            <a:pPr algn="ctr"/>
            <a:r>
              <a:rPr lang="en-US" sz="1400" b="1" dirty="0" smtClean="0">
                <a:solidFill>
                  <a:schemeClr val="bg1"/>
                </a:solidFill>
                <a:effectLst>
                  <a:outerShdw blurRad="38100" dist="38100" dir="2700000" algn="tl">
                    <a:srgbClr val="000000">
                      <a:alpha val="43137"/>
                    </a:srgbClr>
                  </a:outerShdw>
                </a:effectLst>
              </a:rPr>
              <a:t>This photo is from the collection "Pictorial Library of Bible Lands, volumes 1-10," © 2006 by Todd Bolen, BiblePlaces.com</a:t>
            </a:r>
            <a:endParaRPr lang="en-US" sz="1400" b="1" dirty="0">
              <a:solidFill>
                <a:schemeClr val="bg1"/>
              </a:solidFill>
              <a:effectLst>
                <a:outerShdw blurRad="38100" dist="38100" dir="2700000" algn="tl">
                  <a:srgbClr val="000000">
                    <a:alpha val="43137"/>
                  </a:srgbClr>
                </a:outerShdw>
              </a:effectLst>
            </a:endParaRPr>
          </a:p>
        </p:txBody>
      </p:sp>
      <p:sp>
        <p:nvSpPr>
          <p:cNvPr id="7" name="TextBox 6"/>
          <p:cNvSpPr txBox="1"/>
          <p:nvPr/>
        </p:nvSpPr>
        <p:spPr>
          <a:xfrm>
            <a:off x="0" y="-25400"/>
            <a:ext cx="9144000" cy="1938992"/>
          </a:xfrm>
          <a:prstGeom prst="rect">
            <a:avLst/>
          </a:prstGeom>
          <a:noFill/>
        </p:spPr>
        <p:txBody>
          <a:bodyPr wrap="square" rtlCol="0">
            <a:spAutoFit/>
          </a:bodyPr>
          <a:lstStyle/>
          <a:p>
            <a:pPr algn="ctr"/>
            <a:endParaRPr lang="en-US" sz="4000" b="1" dirty="0" smtClean="0"/>
          </a:p>
          <a:p>
            <a:pPr algn="ctr"/>
            <a:r>
              <a:rPr lang="en-US" sz="4000" b="1" dirty="0" smtClean="0"/>
              <a:t>1 Peter 1.13-2.3</a:t>
            </a:r>
          </a:p>
          <a:p>
            <a:pPr algn="ctr"/>
            <a:r>
              <a:rPr lang="en-US" sz="4000" b="1" dirty="0" smtClean="0"/>
              <a:t>Responding to God’s Promise</a:t>
            </a:r>
            <a:endParaRPr lang="en-US" sz="4000" b="1" dirty="0"/>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lum/>
          </a:blip>
          <a:stretch>
            <a:fillRect/>
          </a:stretch>
        </p:blipFill>
        <p:spPr>
          <a:xfrm>
            <a:off x="0" y="25400"/>
            <a:ext cx="9144000" cy="6858000"/>
          </a:xfrm>
          <a:prstGeom prst="rect">
            <a:avLst/>
          </a:prstGeom>
          <a:solidFill>
            <a:schemeClr val="bg1"/>
          </a:solidFill>
          <a:effectLst>
            <a:outerShdw blurRad="50800" dist="50800" dir="5400000" algn="ctr" rotWithShape="0">
              <a:srgbClr val="000000"/>
            </a:outerShdw>
          </a:effectLst>
        </p:spPr>
      </p:pic>
      <p:sp>
        <p:nvSpPr>
          <p:cNvPr id="7" name="TextBox 6"/>
          <p:cNvSpPr txBox="1"/>
          <p:nvPr/>
        </p:nvSpPr>
        <p:spPr>
          <a:xfrm>
            <a:off x="0" y="1"/>
            <a:ext cx="9144000" cy="1738938"/>
          </a:xfrm>
          <a:prstGeom prst="rect">
            <a:avLst/>
          </a:prstGeom>
          <a:solidFill>
            <a:schemeClr val="bg1">
              <a:alpha val="50000"/>
            </a:schemeClr>
          </a:solidFill>
        </p:spPr>
        <p:txBody>
          <a:bodyPr wrap="square" lIns="91440" tIns="91440" rIns="91440" rtlCol="0">
            <a:spAutoFit/>
          </a:bodyPr>
          <a:lstStyle/>
          <a:p>
            <a:r>
              <a:rPr lang="en-US" sz="3200" b="1" dirty="0" smtClean="0"/>
              <a:t>Because we have this promise of deliverance out of suffering and into a glorious inheritance...</a:t>
            </a:r>
          </a:p>
          <a:p>
            <a:endParaRPr lang="en-US" sz="800" b="1" dirty="0"/>
          </a:p>
          <a:p>
            <a:pPr marL="514350" indent="-514350"/>
            <a:r>
              <a:rPr lang="en-US" sz="3200" b="1" dirty="0" smtClean="0">
                <a:solidFill>
                  <a:srgbClr val="FF0000"/>
                </a:solidFill>
              </a:rPr>
              <a:t>A. We must </a:t>
            </a:r>
            <a:r>
              <a:rPr lang="en-US" sz="3200" b="1" dirty="0">
                <a:solidFill>
                  <a:srgbClr val="FF0000"/>
                </a:solidFill>
              </a:rPr>
              <a:t>place all our hope in God’s </a:t>
            </a:r>
            <a:r>
              <a:rPr lang="en-US" sz="3200" b="1" dirty="0" smtClean="0">
                <a:solidFill>
                  <a:srgbClr val="FF0000"/>
                </a:solidFill>
              </a:rPr>
              <a:t>grace.</a:t>
            </a:r>
          </a:p>
        </p:txBody>
      </p:sp>
      <p:sp>
        <p:nvSpPr>
          <p:cNvPr id="4" name="TextBox 3"/>
          <p:cNvSpPr txBox="1"/>
          <p:nvPr/>
        </p:nvSpPr>
        <p:spPr>
          <a:xfrm>
            <a:off x="0" y="4800600"/>
            <a:ext cx="9144000" cy="2062103"/>
          </a:xfrm>
          <a:prstGeom prst="rect">
            <a:avLst/>
          </a:prstGeom>
          <a:solidFill>
            <a:schemeClr val="bg1">
              <a:alpha val="75000"/>
            </a:schemeClr>
          </a:solidFill>
        </p:spPr>
        <p:txBody>
          <a:bodyPr wrap="square" lIns="91440" rIns="91440" rtlCol="0">
            <a:spAutoFit/>
          </a:bodyPr>
          <a:lstStyle/>
          <a:p>
            <a:r>
              <a:rPr lang="en-US" sz="3200" b="1" i="1" dirty="0" smtClean="0">
                <a:cs typeface="Times New Roman" pitchFamily="18" charset="0"/>
              </a:rPr>
              <a:t>1 Peter 1.13 NET:   Therefore, get your minds ready for action by being fully sober, and set your hope completely on the grace that will be brought to you when Jesus Christ is revealed.</a:t>
            </a:r>
            <a:endParaRPr lang="en-US" sz="3200" b="1" dirty="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lum/>
          </a:blip>
          <a:stretch>
            <a:fillRect/>
          </a:stretch>
        </p:blipFill>
        <p:spPr>
          <a:xfrm>
            <a:off x="0" y="25400"/>
            <a:ext cx="9144000" cy="6858000"/>
          </a:xfrm>
          <a:prstGeom prst="rect">
            <a:avLst/>
          </a:prstGeom>
          <a:solidFill>
            <a:schemeClr val="bg1"/>
          </a:solidFill>
          <a:effectLst>
            <a:outerShdw blurRad="50800" dist="50800" dir="5400000" algn="ctr" rotWithShape="0">
              <a:srgbClr val="000000"/>
            </a:outerShdw>
          </a:effectLst>
        </p:spPr>
      </p:pic>
      <p:sp>
        <p:nvSpPr>
          <p:cNvPr id="7" name="TextBox 6"/>
          <p:cNvSpPr txBox="1"/>
          <p:nvPr/>
        </p:nvSpPr>
        <p:spPr>
          <a:xfrm>
            <a:off x="0" y="1"/>
            <a:ext cx="9144000" cy="2600712"/>
          </a:xfrm>
          <a:prstGeom prst="rect">
            <a:avLst/>
          </a:prstGeom>
          <a:solidFill>
            <a:schemeClr val="bg1">
              <a:alpha val="50000"/>
            </a:schemeClr>
          </a:solidFill>
        </p:spPr>
        <p:txBody>
          <a:bodyPr wrap="square" lIns="91440" tIns="91440" rIns="91440" rtlCol="0">
            <a:spAutoFit/>
          </a:bodyPr>
          <a:lstStyle/>
          <a:p>
            <a:r>
              <a:rPr lang="en-US" sz="3200" b="1" dirty="0" smtClean="0">
                <a:solidFill>
                  <a:schemeClr val="accent3">
                    <a:lumMod val="50000"/>
                  </a:schemeClr>
                </a:solidFill>
              </a:rPr>
              <a:t>93% study the Bible during the week.</a:t>
            </a:r>
          </a:p>
          <a:p>
            <a:r>
              <a:rPr lang="en-US" sz="3200" b="1" dirty="0" smtClean="0">
                <a:solidFill>
                  <a:srgbClr val="FF0000"/>
                </a:solidFill>
              </a:rPr>
              <a:t>41% study five days or more each week.</a:t>
            </a:r>
          </a:p>
          <a:p>
            <a:r>
              <a:rPr lang="en-US" sz="3200" b="1" dirty="0" smtClean="0">
                <a:solidFill>
                  <a:srgbClr val="FF0000"/>
                </a:solidFill>
                <a:cs typeface="Times New Roman" pitchFamily="18" charset="0"/>
              </a:rPr>
              <a:t>17% are actively memorizing scripture.</a:t>
            </a:r>
          </a:p>
          <a:p>
            <a:r>
              <a:rPr lang="en-US" sz="3200" b="1" dirty="0" smtClean="0">
                <a:solidFill>
                  <a:srgbClr val="FF0000"/>
                </a:solidFill>
                <a:cs typeface="Times New Roman" pitchFamily="18" charset="0"/>
              </a:rPr>
              <a:t>31% have memorized many passages.</a:t>
            </a:r>
          </a:p>
          <a:p>
            <a:r>
              <a:rPr lang="en-US" sz="3200" b="1" dirty="0" smtClean="0">
                <a:solidFill>
                  <a:schemeClr val="accent3">
                    <a:lumMod val="50000"/>
                  </a:schemeClr>
                </a:solidFill>
              </a:rPr>
              <a:t>69% read or listen to other theological teachings.</a:t>
            </a:r>
            <a:endParaRPr lang="en-US" sz="3200" b="1" dirty="0" smtClean="0">
              <a:solidFill>
                <a:schemeClr val="accent3">
                  <a:lumMod val="50000"/>
                </a:schemeClr>
              </a:solidFill>
            </a:endParaRPr>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lum/>
          </a:blip>
          <a:stretch>
            <a:fillRect/>
          </a:stretch>
        </p:blipFill>
        <p:spPr>
          <a:xfrm>
            <a:off x="0" y="0"/>
            <a:ext cx="9144000" cy="6858000"/>
          </a:xfrm>
          <a:prstGeom prst="rect">
            <a:avLst/>
          </a:prstGeom>
          <a:solidFill>
            <a:schemeClr val="bg1"/>
          </a:solidFill>
          <a:effectLst>
            <a:outerShdw blurRad="50800" dist="50800" dir="5400000" algn="ctr" rotWithShape="0">
              <a:srgbClr val="000000"/>
            </a:outerShdw>
          </a:effectLst>
        </p:spPr>
      </p:pic>
      <p:sp>
        <p:nvSpPr>
          <p:cNvPr id="7" name="TextBox 6"/>
          <p:cNvSpPr txBox="1"/>
          <p:nvPr/>
        </p:nvSpPr>
        <p:spPr>
          <a:xfrm>
            <a:off x="0" y="1"/>
            <a:ext cx="9144000" cy="1738938"/>
          </a:xfrm>
          <a:prstGeom prst="rect">
            <a:avLst/>
          </a:prstGeom>
          <a:solidFill>
            <a:schemeClr val="bg1">
              <a:alpha val="50000"/>
            </a:schemeClr>
          </a:solidFill>
        </p:spPr>
        <p:txBody>
          <a:bodyPr wrap="square" lIns="91440" tIns="91440" rIns="91440" rtlCol="0">
            <a:spAutoFit/>
          </a:bodyPr>
          <a:lstStyle/>
          <a:p>
            <a:r>
              <a:rPr lang="en-US" sz="3200" b="1" dirty="0" smtClean="0"/>
              <a:t>Because we have this promise of deliverance out of suffering and into a glorious inheritance...</a:t>
            </a:r>
          </a:p>
          <a:p>
            <a:endParaRPr lang="en-US" sz="800" b="1" dirty="0"/>
          </a:p>
          <a:p>
            <a:r>
              <a:rPr lang="en-US" sz="3200" b="1" dirty="0" smtClean="0">
                <a:solidFill>
                  <a:srgbClr val="FF0000"/>
                </a:solidFill>
              </a:rPr>
              <a:t>B. We </a:t>
            </a:r>
            <a:r>
              <a:rPr lang="en-US" sz="3200" b="1" dirty="0">
                <a:solidFill>
                  <a:srgbClr val="FF0000"/>
                </a:solidFill>
              </a:rPr>
              <a:t>must become pure </a:t>
            </a:r>
            <a:r>
              <a:rPr lang="en-US" sz="3200" b="1" dirty="0" smtClean="0">
                <a:solidFill>
                  <a:srgbClr val="FF0000"/>
                </a:solidFill>
              </a:rPr>
              <a:t>and obedient to God.</a:t>
            </a:r>
          </a:p>
        </p:txBody>
      </p:sp>
      <p:sp>
        <p:nvSpPr>
          <p:cNvPr id="4" name="TextBox 3"/>
          <p:cNvSpPr txBox="1"/>
          <p:nvPr/>
        </p:nvSpPr>
        <p:spPr>
          <a:xfrm>
            <a:off x="0" y="4303455"/>
            <a:ext cx="9144000" cy="2554545"/>
          </a:xfrm>
          <a:prstGeom prst="rect">
            <a:avLst/>
          </a:prstGeom>
          <a:solidFill>
            <a:schemeClr val="bg1">
              <a:alpha val="75000"/>
            </a:schemeClr>
          </a:solidFill>
        </p:spPr>
        <p:txBody>
          <a:bodyPr wrap="square" lIns="91440" rIns="91440" rtlCol="0">
            <a:spAutoFit/>
          </a:bodyPr>
          <a:lstStyle/>
          <a:p>
            <a:r>
              <a:rPr lang="en-US" sz="3200" b="1" i="1" dirty="0" smtClean="0"/>
              <a:t>1.14-16:  Like obedient children, do not comply with the evil urges you used to follow in your ignorance, but, like the Holy One who called you, become holy yourselves in all of your conduct, for it is written, "You shall be holy, because I am holy."</a:t>
            </a:r>
            <a:endParaRPr lang="en-US" sz="3200" b="1" dirty="0" smtClean="0"/>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lum/>
          </a:blip>
          <a:stretch>
            <a:fillRect/>
          </a:stretch>
        </p:blipFill>
        <p:spPr>
          <a:xfrm>
            <a:off x="0" y="0"/>
            <a:ext cx="9144000" cy="6858000"/>
          </a:xfrm>
          <a:prstGeom prst="rect">
            <a:avLst/>
          </a:prstGeom>
          <a:solidFill>
            <a:schemeClr val="bg1"/>
          </a:solidFill>
          <a:effectLst>
            <a:outerShdw blurRad="50800" dist="50800" dir="5400000" algn="ctr" rotWithShape="0">
              <a:srgbClr val="000000"/>
            </a:outerShdw>
          </a:effectLst>
        </p:spPr>
      </p:pic>
      <p:sp>
        <p:nvSpPr>
          <p:cNvPr id="7" name="TextBox 6"/>
          <p:cNvSpPr txBox="1"/>
          <p:nvPr/>
        </p:nvSpPr>
        <p:spPr>
          <a:xfrm>
            <a:off x="0" y="2"/>
            <a:ext cx="9144000" cy="1738938"/>
          </a:xfrm>
          <a:prstGeom prst="rect">
            <a:avLst/>
          </a:prstGeom>
          <a:solidFill>
            <a:schemeClr val="bg1">
              <a:alpha val="50000"/>
            </a:schemeClr>
          </a:solidFill>
        </p:spPr>
        <p:txBody>
          <a:bodyPr wrap="square" lIns="91440" tIns="91440" rIns="91440" rtlCol="0">
            <a:spAutoFit/>
          </a:bodyPr>
          <a:lstStyle/>
          <a:p>
            <a:r>
              <a:rPr lang="en-US" sz="3200" b="1" dirty="0" smtClean="0"/>
              <a:t>Because we have this promise of deliverance out of suffering and into a glorious inheritance...</a:t>
            </a:r>
          </a:p>
          <a:p>
            <a:endParaRPr lang="en-US" sz="800" b="1" dirty="0"/>
          </a:p>
          <a:p>
            <a:r>
              <a:rPr lang="en-US" sz="3200" b="1" dirty="0" smtClean="0">
                <a:solidFill>
                  <a:srgbClr val="FF0000"/>
                </a:solidFill>
              </a:rPr>
              <a:t>C. We </a:t>
            </a:r>
            <a:r>
              <a:rPr lang="en-US" sz="3200" b="1" dirty="0">
                <a:solidFill>
                  <a:srgbClr val="FF0000"/>
                </a:solidFill>
              </a:rPr>
              <a:t>must show </a:t>
            </a:r>
            <a:r>
              <a:rPr lang="en-US" sz="3200" b="1" dirty="0" smtClean="0">
                <a:solidFill>
                  <a:srgbClr val="FF0000"/>
                </a:solidFill>
              </a:rPr>
              <a:t>reverence to God at </a:t>
            </a:r>
            <a:r>
              <a:rPr lang="en-US" sz="3200" b="1" dirty="0">
                <a:solidFill>
                  <a:srgbClr val="FF0000"/>
                </a:solidFill>
              </a:rPr>
              <a:t>all </a:t>
            </a:r>
            <a:r>
              <a:rPr lang="en-US" sz="3200" b="1" dirty="0" smtClean="0">
                <a:solidFill>
                  <a:srgbClr val="FF0000"/>
                </a:solidFill>
              </a:rPr>
              <a:t>times.</a:t>
            </a:r>
          </a:p>
        </p:txBody>
      </p:sp>
      <p:sp>
        <p:nvSpPr>
          <p:cNvPr id="4" name="TextBox 3"/>
          <p:cNvSpPr txBox="1"/>
          <p:nvPr/>
        </p:nvSpPr>
        <p:spPr>
          <a:xfrm>
            <a:off x="0" y="3318570"/>
            <a:ext cx="9144000" cy="3539430"/>
          </a:xfrm>
          <a:prstGeom prst="rect">
            <a:avLst/>
          </a:prstGeom>
          <a:solidFill>
            <a:schemeClr val="bg1">
              <a:alpha val="75000"/>
            </a:schemeClr>
          </a:solidFill>
        </p:spPr>
        <p:txBody>
          <a:bodyPr wrap="square" lIns="91440" rIns="91440" rtlCol="0">
            <a:spAutoFit/>
          </a:bodyPr>
          <a:lstStyle/>
          <a:p>
            <a:r>
              <a:rPr lang="en-US" sz="3200" b="1" i="1" dirty="0" smtClean="0"/>
              <a:t>1.17-21: ... live out the time of your temporary residence here in reverence.  You know that from your empty way of life inherited from your ancestors you were ransomed... by precious blood like that of an unblemished and spotless lamb, namely Christ... Through him you now trust in God... so that your faith and hope are in God. </a:t>
            </a:r>
            <a:endParaRPr lang="en-US" sz="3200" b="1" dirty="0" smtClean="0"/>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lum/>
          </a:blip>
          <a:stretch>
            <a:fillRect/>
          </a:stretch>
        </p:blipFill>
        <p:spPr>
          <a:xfrm>
            <a:off x="0" y="0"/>
            <a:ext cx="9144000" cy="6858000"/>
          </a:xfrm>
          <a:prstGeom prst="rect">
            <a:avLst/>
          </a:prstGeom>
          <a:solidFill>
            <a:schemeClr val="bg1"/>
          </a:solidFill>
          <a:effectLst>
            <a:outerShdw blurRad="50800" dist="50800" dir="5400000" algn="ctr" rotWithShape="0">
              <a:srgbClr val="000000"/>
            </a:outerShdw>
          </a:effectLst>
        </p:spPr>
      </p:pic>
      <p:sp>
        <p:nvSpPr>
          <p:cNvPr id="7" name="TextBox 6"/>
          <p:cNvSpPr txBox="1"/>
          <p:nvPr/>
        </p:nvSpPr>
        <p:spPr>
          <a:xfrm>
            <a:off x="0" y="0"/>
            <a:ext cx="9144000" cy="1738938"/>
          </a:xfrm>
          <a:prstGeom prst="rect">
            <a:avLst/>
          </a:prstGeom>
          <a:solidFill>
            <a:schemeClr val="bg1">
              <a:alpha val="50000"/>
            </a:schemeClr>
          </a:solidFill>
        </p:spPr>
        <p:txBody>
          <a:bodyPr wrap="square" lIns="91440" tIns="91440" rIns="91440" rtlCol="0">
            <a:spAutoFit/>
          </a:bodyPr>
          <a:lstStyle/>
          <a:p>
            <a:r>
              <a:rPr lang="en-US" sz="3200" b="1" dirty="0" smtClean="0"/>
              <a:t>Because we have this promise of deliverance out of suffering and into a glorious inheritance...</a:t>
            </a:r>
          </a:p>
          <a:p>
            <a:endParaRPr lang="en-US" sz="800" b="1" dirty="0"/>
          </a:p>
          <a:p>
            <a:r>
              <a:rPr lang="en-US" sz="3200" b="1" dirty="0" smtClean="0">
                <a:solidFill>
                  <a:srgbClr val="FF0000"/>
                </a:solidFill>
              </a:rPr>
              <a:t>D. We </a:t>
            </a:r>
            <a:r>
              <a:rPr lang="en-US" sz="3200" b="1" dirty="0">
                <a:solidFill>
                  <a:srgbClr val="FF0000"/>
                </a:solidFill>
              </a:rPr>
              <a:t>must </a:t>
            </a:r>
            <a:r>
              <a:rPr lang="en-US" sz="3200" b="1" dirty="0" smtClean="0">
                <a:solidFill>
                  <a:srgbClr val="FF0000"/>
                </a:solidFill>
              </a:rPr>
              <a:t>love </a:t>
            </a:r>
            <a:r>
              <a:rPr lang="en-US" sz="3200" b="1" dirty="0">
                <a:solidFill>
                  <a:srgbClr val="FF0000"/>
                </a:solidFill>
              </a:rPr>
              <a:t>others sincerely and </a:t>
            </a:r>
            <a:r>
              <a:rPr lang="en-US" sz="3200" b="1" dirty="0" smtClean="0">
                <a:solidFill>
                  <a:srgbClr val="FF0000"/>
                </a:solidFill>
              </a:rPr>
              <a:t>fervently.</a:t>
            </a:r>
          </a:p>
        </p:txBody>
      </p:sp>
      <p:sp>
        <p:nvSpPr>
          <p:cNvPr id="4" name="TextBox 3"/>
          <p:cNvSpPr txBox="1"/>
          <p:nvPr/>
        </p:nvSpPr>
        <p:spPr>
          <a:xfrm>
            <a:off x="0" y="2819400"/>
            <a:ext cx="9144000" cy="4031873"/>
          </a:xfrm>
          <a:prstGeom prst="rect">
            <a:avLst/>
          </a:prstGeom>
          <a:solidFill>
            <a:schemeClr val="bg1">
              <a:alpha val="75000"/>
            </a:schemeClr>
          </a:solidFill>
        </p:spPr>
        <p:txBody>
          <a:bodyPr wrap="square" lIns="91440" rIns="91440" rtlCol="0">
            <a:spAutoFit/>
          </a:bodyPr>
          <a:lstStyle/>
          <a:p>
            <a:r>
              <a:rPr lang="en-US" sz="3200" b="1" i="1" dirty="0" smtClean="0"/>
              <a:t>1.22-25:  ... So love one another earnestly from a pure heart. You have been born anew, not from perishable but from imperishable seed, through the living and enduring word of God.  For all flesh is like grass and all its glory like the flower of the grass; the grass withers and the flower falls off, but the word of the Lord endures forever. And this is the word that was proclaimed to you.</a:t>
            </a:r>
            <a:endParaRPr lang="en-US" sz="3200" b="1" dirty="0"/>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lum/>
          </a:blip>
          <a:stretch>
            <a:fillRect/>
          </a:stretch>
        </p:blipFill>
        <p:spPr>
          <a:xfrm>
            <a:off x="0" y="0"/>
            <a:ext cx="9144000" cy="6858000"/>
          </a:xfrm>
          <a:prstGeom prst="rect">
            <a:avLst/>
          </a:prstGeom>
          <a:solidFill>
            <a:schemeClr val="bg1"/>
          </a:solidFill>
          <a:effectLst>
            <a:outerShdw blurRad="50800" dist="50800" dir="5400000" algn="ctr" rotWithShape="0">
              <a:srgbClr val="000000"/>
            </a:outerShdw>
          </a:effectLst>
        </p:spPr>
      </p:pic>
      <p:sp>
        <p:nvSpPr>
          <p:cNvPr id="7" name="TextBox 6"/>
          <p:cNvSpPr txBox="1"/>
          <p:nvPr/>
        </p:nvSpPr>
        <p:spPr>
          <a:xfrm>
            <a:off x="0" y="0"/>
            <a:ext cx="9144000" cy="1754326"/>
          </a:xfrm>
          <a:prstGeom prst="rect">
            <a:avLst/>
          </a:prstGeom>
          <a:solidFill>
            <a:schemeClr val="bg1">
              <a:alpha val="50000"/>
            </a:schemeClr>
          </a:solidFill>
        </p:spPr>
        <p:txBody>
          <a:bodyPr wrap="square" lIns="91440" tIns="91440" rIns="91440" rtlCol="0">
            <a:spAutoFit/>
          </a:bodyPr>
          <a:lstStyle/>
          <a:p>
            <a:r>
              <a:rPr lang="en-US" sz="3200" b="1" dirty="0" smtClean="0"/>
              <a:t>Because we have this promise of deliverance out of suffering and into a glorious inheritance...</a:t>
            </a:r>
          </a:p>
          <a:p>
            <a:endParaRPr lang="en-US" sz="900" b="1" dirty="0"/>
          </a:p>
          <a:p>
            <a:r>
              <a:rPr lang="en-US" sz="3200" b="1" dirty="0" smtClean="0">
                <a:solidFill>
                  <a:srgbClr val="FF0000"/>
                </a:solidFill>
              </a:rPr>
              <a:t>E. We </a:t>
            </a:r>
            <a:r>
              <a:rPr lang="en-US" sz="3200" b="1">
                <a:solidFill>
                  <a:srgbClr val="FF0000"/>
                </a:solidFill>
              </a:rPr>
              <a:t>must </a:t>
            </a:r>
            <a:r>
              <a:rPr lang="en-US" sz="3200" b="1" smtClean="0">
                <a:solidFill>
                  <a:srgbClr val="FF0000"/>
                </a:solidFill>
              </a:rPr>
              <a:t>focus </a:t>
            </a:r>
            <a:r>
              <a:rPr lang="en-US" sz="3200" b="1" dirty="0">
                <a:solidFill>
                  <a:srgbClr val="FF0000"/>
                </a:solidFill>
              </a:rPr>
              <a:t>on getting nourished by </a:t>
            </a:r>
            <a:r>
              <a:rPr lang="en-US" sz="3200" b="1" dirty="0" smtClean="0">
                <a:solidFill>
                  <a:srgbClr val="FF0000"/>
                </a:solidFill>
              </a:rPr>
              <a:t>God.</a:t>
            </a:r>
          </a:p>
        </p:txBody>
      </p:sp>
      <p:sp>
        <p:nvSpPr>
          <p:cNvPr id="4" name="TextBox 3"/>
          <p:cNvSpPr txBox="1"/>
          <p:nvPr/>
        </p:nvSpPr>
        <p:spPr>
          <a:xfrm>
            <a:off x="0" y="4303455"/>
            <a:ext cx="9144000" cy="2554545"/>
          </a:xfrm>
          <a:prstGeom prst="rect">
            <a:avLst/>
          </a:prstGeom>
          <a:solidFill>
            <a:schemeClr val="bg1">
              <a:alpha val="75000"/>
            </a:schemeClr>
          </a:solidFill>
        </p:spPr>
        <p:txBody>
          <a:bodyPr wrap="square" lIns="91440" rIns="91440" rtlCol="0">
            <a:spAutoFit/>
          </a:bodyPr>
          <a:lstStyle/>
          <a:p>
            <a:r>
              <a:rPr lang="en-US" sz="3200" b="1" i="1" dirty="0" smtClean="0"/>
              <a:t>2.1-3:  So get rid of all evil and all deceit and hypocrisy and envy and all slander. And yearn like newborn infants for pure, spiritual milk, so that by it you may grow up to salvation, if you have experienced the Lord's kindness.</a:t>
            </a:r>
            <a:endParaRPr lang="en-US" sz="3200" b="1" dirty="0" smtClean="0">
              <a:solidFill>
                <a:srgbClr val="FF0000"/>
              </a:solidFill>
            </a:endParaRPr>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appadocia Goreme valley, tb n123100.jpg"/>
          <p:cNvPicPr>
            <a:picLocks noChangeAspect="1"/>
          </p:cNvPicPr>
          <p:nvPr/>
        </p:nvPicPr>
        <p:blipFill>
          <a:blip r:embed="rId2" cstate="print"/>
          <a:stretch>
            <a:fillRect/>
          </a:stretch>
        </p:blipFill>
        <p:spPr>
          <a:xfrm>
            <a:off x="0" y="25400"/>
            <a:ext cx="9144000" cy="6858000"/>
          </a:xfrm>
          <a:prstGeom prst="rect">
            <a:avLst/>
          </a:prstGeom>
        </p:spPr>
      </p:pic>
      <p:sp>
        <p:nvSpPr>
          <p:cNvPr id="6" name="Text Box 4"/>
          <p:cNvSpPr txBox="1">
            <a:spLocks noChangeArrowheads="1"/>
          </p:cNvSpPr>
          <p:nvPr/>
        </p:nvSpPr>
        <p:spPr bwMode="auto">
          <a:xfrm>
            <a:off x="0" y="5867401"/>
            <a:ext cx="9144000" cy="819151"/>
          </a:xfrm>
          <a:prstGeom prst="rect">
            <a:avLst/>
          </a:prstGeom>
          <a:noFill/>
          <a:ln w="9525">
            <a:noFill/>
            <a:miter lim="800000"/>
            <a:headEnd/>
            <a:tailEnd/>
          </a:ln>
          <a:effectLst/>
        </p:spPr>
        <p:txBody>
          <a:bodyPr/>
          <a:lstStyle/>
          <a:p>
            <a:pPr algn="ctr"/>
            <a:r>
              <a:rPr lang="en-US" sz="2800" b="1" dirty="0" err="1" smtClean="0">
                <a:solidFill>
                  <a:schemeClr val="bg1"/>
                </a:solidFill>
                <a:effectLst>
                  <a:outerShdw blurRad="38100" dist="38100" dir="2700000" algn="tl">
                    <a:srgbClr val="000000">
                      <a:alpha val="43137"/>
                    </a:srgbClr>
                  </a:outerShdw>
                </a:effectLst>
              </a:rPr>
              <a:t>Goreme</a:t>
            </a:r>
            <a:r>
              <a:rPr lang="en-US" sz="2800" b="1" dirty="0" smtClean="0">
                <a:solidFill>
                  <a:schemeClr val="bg1"/>
                </a:solidFill>
                <a:effectLst>
                  <a:outerShdw blurRad="38100" dist="38100" dir="2700000" algn="tl">
                    <a:srgbClr val="000000">
                      <a:alpha val="43137"/>
                    </a:srgbClr>
                  </a:outerShdw>
                </a:effectLst>
              </a:rPr>
              <a:t> Valley in Cappadocia</a:t>
            </a:r>
          </a:p>
          <a:p>
            <a:pPr algn="ctr"/>
            <a:r>
              <a:rPr lang="en-US" sz="1400" b="1" dirty="0" smtClean="0">
                <a:solidFill>
                  <a:schemeClr val="bg1"/>
                </a:solidFill>
                <a:effectLst>
                  <a:outerShdw blurRad="38100" dist="38100" dir="2700000" algn="tl">
                    <a:srgbClr val="000000">
                      <a:alpha val="43137"/>
                    </a:srgbClr>
                  </a:outerShdw>
                </a:effectLst>
              </a:rPr>
              <a:t>This photo is from the collection "Pictorial Library of Bible Lands, volumes 1-10," © 2006 by Todd Bolen, BiblePlaces.com</a:t>
            </a:r>
            <a:endParaRPr lang="en-US" sz="1400" b="1" dirty="0">
              <a:solidFill>
                <a:schemeClr val="bg1"/>
              </a:solidFill>
              <a:effectLst>
                <a:outerShdw blurRad="38100" dist="38100" dir="2700000" algn="tl">
                  <a:srgbClr val="000000">
                    <a:alpha val="43137"/>
                  </a:srgbClr>
                </a:outerShdw>
              </a:effectLst>
            </a:endParaRPr>
          </a:p>
        </p:txBody>
      </p:sp>
      <p:sp>
        <p:nvSpPr>
          <p:cNvPr id="7" name="TextBox 6"/>
          <p:cNvSpPr txBox="1"/>
          <p:nvPr/>
        </p:nvSpPr>
        <p:spPr>
          <a:xfrm>
            <a:off x="0" y="-25400"/>
            <a:ext cx="9144000" cy="1938992"/>
          </a:xfrm>
          <a:prstGeom prst="rect">
            <a:avLst/>
          </a:prstGeom>
          <a:noFill/>
        </p:spPr>
        <p:txBody>
          <a:bodyPr wrap="square" rtlCol="0">
            <a:spAutoFit/>
          </a:bodyPr>
          <a:lstStyle/>
          <a:p>
            <a:pPr algn="ctr"/>
            <a:endParaRPr lang="en-US" sz="4000" b="1" dirty="0" smtClean="0"/>
          </a:p>
          <a:p>
            <a:pPr algn="ctr"/>
            <a:r>
              <a:rPr lang="en-US" sz="4000" b="1" dirty="0" smtClean="0"/>
              <a:t>1 Peter 1.13-2.3</a:t>
            </a:r>
          </a:p>
          <a:p>
            <a:pPr algn="ctr"/>
            <a:r>
              <a:rPr lang="en-US" sz="4000" b="1" dirty="0" smtClean="0"/>
              <a:t>Responding to God’s Promise</a:t>
            </a:r>
            <a:endParaRPr lang="en-US" sz="4000" b="1" dirty="0"/>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537</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47</cp:revision>
  <dcterms:created xsi:type="dcterms:W3CDTF">2013-01-18T13:50:54Z</dcterms:created>
  <dcterms:modified xsi:type="dcterms:W3CDTF">2013-07-10T12:36:50Z</dcterms:modified>
</cp:coreProperties>
</file>